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56" r:id="rId5"/>
    <p:sldId id="268" r:id="rId6"/>
    <p:sldId id="257" r:id="rId7"/>
    <p:sldId id="278" r:id="rId8"/>
    <p:sldId id="279" r:id="rId9"/>
    <p:sldId id="288" r:id="rId10"/>
    <p:sldId id="275" r:id="rId11"/>
    <p:sldId id="282" r:id="rId12"/>
    <p:sldId id="283" r:id="rId13"/>
    <p:sldId id="276" r:id="rId14"/>
    <p:sldId id="280" r:id="rId15"/>
    <p:sldId id="281" r:id="rId16"/>
    <p:sldId id="277" r:id="rId17"/>
    <p:sldId id="284" r:id="rId18"/>
    <p:sldId id="285" r:id="rId19"/>
    <p:sldId id="269" r:id="rId20"/>
    <p:sldId id="270" r:id="rId21"/>
    <p:sldId id="271" r:id="rId22"/>
    <p:sldId id="272" r:id="rId23"/>
    <p:sldId id="274" r:id="rId24"/>
    <p:sldId id="289" r:id="rId25"/>
    <p:sldId id="290" r:id="rId26"/>
    <p:sldId id="291" r:id="rId27"/>
    <p:sldId id="292" r:id="rId28"/>
    <p:sldId id="287" r:id="rId29"/>
    <p:sldId id="286" r:id="rId30"/>
    <p:sldId id="293" r:id="rId31"/>
    <p:sldId id="294" r:id="rId32"/>
    <p:sldId id="295" r:id="rId33"/>
    <p:sldId id="296" r:id="rId34"/>
    <p:sldId id="297" r:id="rId35"/>
    <p:sldId id="299" r:id="rId36"/>
    <p:sldId id="298" r:id="rId37"/>
    <p:sldId id="265" r:id="rId38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709" autoAdjust="0"/>
  </p:normalViewPr>
  <p:slideViewPr>
    <p:cSldViewPr snapToGrid="0" showGuides="1">
      <p:cViewPr varScale="1">
        <p:scale>
          <a:sx n="112" d="100"/>
          <a:sy n="112" d="100"/>
        </p:scale>
        <p:origin x="55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>
              <a:latin typeface="Arial" panose="020B0604020202020204" pitchFamily="34" charset="0"/>
            </a:endParaRPr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9CB9212-9FE5-4E83-844C-2098C1364FD7}" type="datetime1">
              <a:rPr lang="hr-HR" smtClean="0">
                <a:latin typeface="Arial" panose="020B0604020202020204" pitchFamily="34" charset="0"/>
              </a:rPr>
              <a:t>10.01.2022.</a:t>
            </a:fld>
            <a:endParaRPr lang="hr-HR">
              <a:latin typeface="Arial" panose="020B0604020202020204" pitchFamily="34" charset="0"/>
            </a:endParaRPr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>
              <a:latin typeface="Arial" panose="020B0604020202020204" pitchFamily="34" charset="0"/>
            </a:endParaRPr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hr-HR">
                <a:latin typeface="Arial" panose="020B0604020202020204" pitchFamily="34" charset="0"/>
              </a:rPr>
              <a:t>‹#›</a:t>
            </a:fld>
            <a:endParaRPr lang="hr-H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r-HR" noProof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3842AD6-1507-4CCA-8A3A-9CB29ABBF8E6}" type="datetime1">
              <a:rPr lang="hr-HR" smtClean="0"/>
              <a:pPr/>
              <a:t>10.01.2022.</a:t>
            </a:fld>
            <a:endParaRPr lang="hr-HR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A3C37BE-C303-496D-B5CD-85F2937540FC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>
      <a:defRPr sz="1200"/>
    </a:lvl2pPr>
    <a:lvl3pPr marL="914400" algn="l">
      <a:defRPr sz="1200"/>
    </a:lvl3pPr>
    <a:lvl4pPr marL="1371600" algn="l">
      <a:defRPr sz="1200"/>
    </a:lvl4pPr>
    <a:lvl5pPr marL="1828800" algn="l">
      <a:defRPr sz="1200"/>
    </a:lvl5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hr-HR" b="1" i="1">
                <a:latin typeface="Arial" pitchFamily="34" charset="0"/>
                <a:cs typeface="Arial" pitchFamily="34" charset="0"/>
              </a:rPr>
              <a:t>NAPOMENA:</a:t>
            </a:r>
          </a:p>
          <a:p>
            <a:pPr rtl="0"/>
            <a:r>
              <a:rPr lang="hr-HR" i="1">
                <a:latin typeface="Arial" pitchFamily="34" charset="0"/>
                <a:cs typeface="Arial" pitchFamily="34" charset="0"/>
              </a:rPr>
              <a:t>da biste promijenili sliku na slajdu, odaberite sliku pa je izbrišite. Nakon toga kliknite ikonu slike u rezerviranom mjestu da biste umetnuli željenu sliku.</a:t>
            </a:r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201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3239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8864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8354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3956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8301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40003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13444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9151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9725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7400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3281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4559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9817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71920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53574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1805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259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28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0432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32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4129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34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228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/>
              <a:t>Kliknite da biste uredili stil podnaslova matrice</a:t>
            </a:r>
          </a:p>
        </p:txBody>
      </p:sp>
      <p:sp>
        <p:nvSpPr>
          <p:cNvPr id="7" name="Pravokutnik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ED3F30B-B6F0-4F9C-9A8F-E2221E70F0F5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45E401-0A24-4F76-B356-4CE78C4557DB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 sa 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/>
              <a:t>Kliknite da biste uredili stil podnaslova matrice</a:t>
            </a:r>
          </a:p>
        </p:txBody>
      </p:sp>
      <p:sp>
        <p:nvSpPr>
          <p:cNvPr id="11" name="Rezervirano mjesto za sliku 10" descr="Prazno rezervirano mjesto za dodavanje slike. Kliknite rezervirano mjesto i odaberite sliku koju želite dodati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r-HR" noProof="0"/>
              <a:t>Kliknite ikonu da biste dodali  sliku</a:t>
            </a:r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  <p:grpSp>
        <p:nvGrpSpPr>
          <p:cNvPr id="14" name="Grupa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Ravni poveznik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vni poveznik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Slika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upa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Ravni poveznik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ni poveznik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Pravokutnik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upa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Ravni poveznik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avni poveznik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Pravokutnik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noProof="0">
                <a:latin typeface="Arial" panose="020B0604020202020204" pitchFamily="34" charset="0"/>
              </a:endParaRPr>
            </a:p>
          </p:txBody>
        </p:sp>
        <p:grpSp>
          <p:nvGrpSpPr>
            <p:cNvPr id="11" name="Grupa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Ravni poveznik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Ravni poveznik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8F7B28-E5FC-458A-B6C8-D5B5619F8E47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 hasCustomPrompt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654000-218E-4181-9EBD-F3C37A29B405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 hasCustomPrompt="1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1401DD-B20F-4B53-9D9D-25FAAD4FFEAF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AFAA54-8F9D-40D9-9443-0D0DFDF43929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789E03-0189-40F8-8F12-0236F0EC2C0E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810040-FB95-4337-A5CD-7A04F0554146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3" name="Rezervirano mjesto za sliku 2" descr="Prazno rezervirano mjesto za dodavanje slike. Kliknite rezervirano mjesto i odaberite sliku koju želite dodati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/>
              <a:t>Kliknite ikonu da biste dodali  sliku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EE70EE-FB73-49BF-B316-1AAAB82AAEDB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84A2CE-ECD0-4130-82E2-2119DCBA1CF8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041E0-B667-4DFD-A574-07A23E409D96}" type="datetime1">
              <a:rPr lang="hr-HR" noProof="0" smtClean="0"/>
              <a:t>10.01.2022.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  <p:grpSp>
        <p:nvGrpSpPr>
          <p:cNvPr id="7" name="Grupa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Ravni poveznik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vni poveznik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  <a:p>
            <a:pPr lvl="5" rtl="0"/>
            <a:r>
              <a:rPr lang="hr-HR" noProof="0"/>
              <a:t>Šesta razina</a:t>
            </a:r>
          </a:p>
          <a:p>
            <a:pPr lvl="6" rtl="0"/>
            <a:r>
              <a:rPr lang="hr-HR" noProof="0"/>
              <a:t>Sedma razina</a:t>
            </a:r>
          </a:p>
          <a:p>
            <a:pPr lvl="7" rtl="0"/>
            <a:r>
              <a:rPr lang="hr-HR" noProof="0"/>
              <a:t>Osma razina</a:t>
            </a:r>
          </a:p>
          <a:p>
            <a:pPr lvl="8" rtl="0"/>
            <a:r>
              <a:rPr lang="hr-HR" noProof="0"/>
              <a:t>Deveta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0C3FDE-0D4E-4015-8CB1-AE7DE706D04F}" type="datetime1">
              <a:rPr lang="hr-HR" noProof="0" smtClean="0"/>
              <a:t>10.01.2022.</a:t>
            </a:fld>
            <a:endParaRPr lang="hr-H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FF54DE5-C571-48E8-A5BC-B369434E2F44}" type="slidenum">
              <a:rPr lang="hr-HR" noProof="0" smtClean="0"/>
              <a:pPr/>
              <a:t>‹#›</a:t>
            </a:fld>
            <a:endParaRPr lang="hr-H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a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Ravni poveznik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vni poveznik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onika.petrovecki@petrovecki.h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/>
          <a:p>
            <a:pPr rtl="0"/>
            <a:r>
              <a:rPr lang="hr-HR" sz="3400" b="1" dirty="0"/>
              <a:t>PAUŠALNO OPOREZIVANJE OBRTNIKA - posebnosti </a:t>
            </a:r>
            <a:br>
              <a:rPr lang="hr-HR" sz="3400" b="1" dirty="0"/>
            </a:br>
            <a:r>
              <a:rPr lang="hr-HR" sz="3400" b="1" dirty="0"/>
              <a:t>i godišnje izvješće za 2021. godinu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BFD4E0B-7659-485D-AA8C-C473BA108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/>
          <a:p>
            <a:r>
              <a:rPr lang="hr-HR" sz="3000" b="1" dirty="0">
                <a:latin typeface="+mj-lt"/>
              </a:rPr>
              <a:t>Udruženje hrvatskih obrtnika Varaždin</a:t>
            </a:r>
            <a:endParaRPr lang="en-US" sz="3000" b="1" dirty="0">
              <a:latin typeface="+mj-lt"/>
            </a:endParaRPr>
          </a:p>
        </p:txBody>
      </p:sp>
      <p:pic>
        <p:nvPicPr>
          <p:cNvPr id="12" name="Rezervirano mjesto slike 7" descr="Slika na kojoj se prikazuje tekst, na zatvorenom, prijenosnik, zatrpano&#10;&#10;Opis je automatski generiran">
            <a:extLst>
              <a:ext uri="{FF2B5EF4-FFF2-40B4-BE49-F238E27FC236}">
                <a16:creationId xmlns:a16="http://schemas.microsoft.com/office/drawing/2014/main" id="{25D4327D-5CF2-4421-8D7A-331F8EE868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r="8724"/>
          <a:stretch/>
        </p:blipFill>
        <p:spPr>
          <a:xfrm>
            <a:off x="6981825" y="1311275"/>
            <a:ext cx="5210175" cy="4208463"/>
          </a:xfrm>
          <a:noFill/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kumimoji="0" lang="hr-HR" sz="3500" b="1" i="0" u="none" strike="noStrike" kern="1200" cap="all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Plantagenet Cherokee"/>
                <a:ea typeface="+mj-ea"/>
                <a:cs typeface="+mj-cs"/>
              </a:rPr>
              <a:t>10.01.2022.</a:t>
            </a:r>
            <a:endParaRPr lang="hr-HR" sz="3500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endParaRPr lang="hr-HR" sz="2000" dirty="0">
              <a:latin typeface="+mj-lt"/>
            </a:endParaRPr>
          </a:p>
          <a:p>
            <a:pPr rtl="0"/>
            <a:r>
              <a:rPr lang="hr-HR" sz="2000" b="1" dirty="0" err="1">
                <a:latin typeface="+mj-lt"/>
              </a:rPr>
              <a:t>Kućan</a:t>
            </a:r>
            <a:r>
              <a:rPr lang="hr-HR" sz="2000" b="1" dirty="0">
                <a:latin typeface="+mj-lt"/>
              </a:rPr>
              <a:t> Marof, Varaždinska 71, 42000 Varaždin</a:t>
            </a:r>
          </a:p>
          <a:p>
            <a:pPr rtl="0"/>
            <a:r>
              <a:rPr lang="hr-HR" sz="2000" b="1" dirty="0">
                <a:latin typeface="+mj-lt"/>
                <a:hlinkClick r:id="rId3"/>
              </a:rPr>
              <a:t>monika.petrovecki@petrovecki.hr</a:t>
            </a:r>
            <a:r>
              <a:rPr lang="hr-HR" sz="2000" b="1" dirty="0">
                <a:latin typeface="+mj-lt"/>
              </a:rPr>
              <a:t>; +385 99 691 2731</a:t>
            </a:r>
          </a:p>
        </p:txBody>
      </p:sp>
      <p:pic>
        <p:nvPicPr>
          <p:cNvPr id="5" name="Rezervirano mjesto sadržaja 5" descr="Slika na kojoj se prikazuje tekst&#10;&#10;Opis je automatski generiran">
            <a:extLst>
              <a:ext uri="{FF2B5EF4-FFF2-40B4-BE49-F238E27FC236}">
                <a16:creationId xmlns:a16="http://schemas.microsoft.com/office/drawing/2014/main" id="{B13BA089-23F4-4970-8444-52C5F45C97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tretch/>
        </p:blipFill>
        <p:spPr>
          <a:xfrm>
            <a:off x="5253950" y="2294226"/>
            <a:ext cx="5947450" cy="22154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4000" b="1" dirty="0"/>
              <a:t>SADRŽAJ</a:t>
            </a:r>
          </a:p>
        </p:txBody>
      </p:sp>
      <p:sp>
        <p:nvSpPr>
          <p:cNvPr id="14" name="Rezervirano mjesto za sadržaj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l"/>
            <a:endParaRPr lang="hr-HR" sz="2500" b="1" i="0" dirty="0">
              <a:solidFill>
                <a:srgbClr val="222222"/>
              </a:solidFill>
              <a:effectLst/>
              <a:latin typeface="+mj-lt"/>
            </a:endParaRP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Posebnosti, uvjeti i obveze paušalnog oporezivanja</a:t>
            </a: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Doprinosi obrtnika, zapošljavanje, bolovanje</a:t>
            </a: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Poslovne knjige, izdavanje računa, fiskalizacija</a:t>
            </a: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Prijelaz iz paušala u redovno oporezivanje i obrnuto</a:t>
            </a: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Ulazak u sustav PDV-a, izlazak iz sustava PDV-a</a:t>
            </a: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Registriranje za potrebe PDV-a</a:t>
            </a:r>
          </a:p>
          <a:p>
            <a:pPr algn="l"/>
            <a:r>
              <a:rPr lang="hr-HR" sz="2500" b="1" i="0" dirty="0">
                <a:solidFill>
                  <a:srgbClr val="222222"/>
                </a:solidFill>
                <a:effectLst/>
                <a:latin typeface="+mj-lt"/>
              </a:rPr>
              <a:t>PO-SD-Z i PO-SD obrazac za 2021. godinu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UVJETI ZA OBAVLJANJE PAUŠALNOG OBRTA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hr-HR" dirty="0">
              <a:latin typeface="+mj-lt"/>
            </a:endParaRPr>
          </a:p>
          <a:p>
            <a:pPr marL="0" indent="0">
              <a:buNone/>
            </a:pPr>
            <a:r>
              <a:rPr lang="hr-HR" dirty="0">
                <a:latin typeface="+mj-lt"/>
              </a:rPr>
              <a:t>	</a:t>
            </a:r>
            <a:r>
              <a:rPr lang="hr-HR" b="1" u="sng" dirty="0">
                <a:latin typeface="+mj-lt"/>
              </a:rPr>
              <a:t>1. nije obveznik PDV-a </a:t>
            </a:r>
            <a:r>
              <a:rPr lang="hr-HR" dirty="0">
                <a:latin typeface="+mj-lt"/>
              </a:rPr>
              <a:t>(pazi: izlazni računi!)</a:t>
            </a:r>
          </a:p>
          <a:p>
            <a:r>
              <a:rPr lang="hr-HR" dirty="0">
                <a:latin typeface="+mj-lt"/>
              </a:rPr>
              <a:t>prag za ulazak u sustav PDV-a je vrijednost isporuka dobara i usluga u svoti preko 300.000,00 kn (pazi! prelazak u tijeku godine…)</a:t>
            </a:r>
          </a:p>
          <a:p>
            <a:pPr marL="0" indent="0">
              <a:buNone/>
            </a:pPr>
            <a:r>
              <a:rPr lang="hr-HR" dirty="0">
                <a:latin typeface="+mj-lt"/>
              </a:rPr>
              <a:t>	</a:t>
            </a:r>
            <a:r>
              <a:rPr lang="hr-HR" b="1" u="sng" dirty="0">
                <a:latin typeface="+mj-lt"/>
              </a:rPr>
              <a:t>2. po osnovi te djelatnosti u poreznom razdoblju ne ostvaruje ukupan godišnji </a:t>
            </a:r>
            <a:r>
              <a:rPr lang="hr-HR" b="1" dirty="0">
                <a:latin typeface="+mj-lt"/>
              </a:rPr>
              <a:t>	</a:t>
            </a:r>
            <a:r>
              <a:rPr lang="hr-HR" b="1" u="sng" dirty="0">
                <a:latin typeface="+mj-lt"/>
              </a:rPr>
              <a:t>primitak veći od 300.000,00 kn </a:t>
            </a:r>
            <a:r>
              <a:rPr lang="hr-HR" dirty="0">
                <a:latin typeface="+mj-lt"/>
              </a:rPr>
              <a:t>(pazi: naplata!)</a:t>
            </a:r>
          </a:p>
          <a:p>
            <a:r>
              <a:rPr lang="hr-HR" dirty="0">
                <a:latin typeface="+mj-lt"/>
              </a:rPr>
              <a:t>paušalno se mogu oporezivati različite vrste dohodaka (dohodak od samostalne obrtničke djelatnosti, dohodak od imovine – najam prostora, iznajmljivanje soba, postelja, kampovi i dr.)</a:t>
            </a:r>
          </a:p>
          <a:p>
            <a:pPr marL="0" indent="0">
              <a:buNone/>
            </a:pPr>
            <a:r>
              <a:rPr lang="hr-HR" dirty="0">
                <a:latin typeface="+mj-lt"/>
              </a:rPr>
              <a:t>	</a:t>
            </a:r>
            <a:r>
              <a:rPr lang="hr-HR" b="1" u="sng" dirty="0">
                <a:latin typeface="+mj-lt"/>
              </a:rPr>
              <a:t>3. istodobno ne obavlja samostalnu djelatnost od koje se dohodak treba utvrđivati </a:t>
            </a:r>
            <a:r>
              <a:rPr lang="hr-HR" b="1" dirty="0">
                <a:latin typeface="+mj-lt"/>
              </a:rPr>
              <a:t>	</a:t>
            </a:r>
            <a:r>
              <a:rPr lang="hr-HR" b="1" u="sng" dirty="0">
                <a:latin typeface="+mj-lt"/>
              </a:rPr>
              <a:t>temeljem propisanih poslovnih knjiga</a:t>
            </a:r>
          </a:p>
          <a:p>
            <a:r>
              <a:rPr lang="hr-HR" dirty="0">
                <a:latin typeface="+mj-lt"/>
              </a:rPr>
              <a:t>ako se za neku djelatnost vode poslovne knjige i obveznik je PDV-a, tad se i primici od drugih djelatnosti (prijeđen prag od 300.000,00 kn) uključuju u obrazac KPI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3239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3000" b="1" dirty="0"/>
              <a:t>LIMIT od 300.000 kn – dvije vrste limita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hr-HR" dirty="0">
                <a:latin typeface="+mj-lt"/>
              </a:rPr>
              <a:t>ISPORUKE do 300.000 kn</a:t>
            </a:r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hr-HR" dirty="0">
                <a:latin typeface="+mj-lt"/>
              </a:rPr>
              <a:t>PROMET do 300.000 kn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endParaRPr lang="hr-HR" dirty="0"/>
          </a:p>
          <a:p>
            <a:pPr rtl="0"/>
            <a:r>
              <a:rPr lang="hr-HR" dirty="0">
                <a:latin typeface="+mj-lt"/>
              </a:rPr>
              <a:t>= naplata / promet tijekom godine</a:t>
            </a:r>
          </a:p>
          <a:p>
            <a:pPr rtl="0"/>
            <a:r>
              <a:rPr lang="hr-HR" dirty="0">
                <a:latin typeface="+mj-lt"/>
              </a:rPr>
              <a:t>npr. naplata izlaznih računa iz prijašnjih godina, poticaji, potpore itd.</a:t>
            </a:r>
          </a:p>
          <a:p>
            <a:pPr rtl="0"/>
            <a:r>
              <a:rPr lang="hr-HR" dirty="0">
                <a:latin typeface="+mj-lt"/>
              </a:rPr>
              <a:t>prijelaz na vođenje poslovnih knjiga (ali NE znači nužno ulazak u sustav PDV-a)</a:t>
            </a:r>
          </a:p>
          <a:p>
            <a:pPr rtl="0"/>
            <a:endParaRPr lang="hr-HR" dirty="0"/>
          </a:p>
        </p:txBody>
      </p:sp>
      <p:sp>
        <p:nvSpPr>
          <p:cNvPr id="9" name="Rezervirano mjesto sadržaja 8">
            <a:extLst>
              <a:ext uri="{FF2B5EF4-FFF2-40B4-BE49-F238E27FC236}">
                <a16:creationId xmlns:a16="http://schemas.microsoft.com/office/drawing/2014/main" id="{BA8212CD-A369-4AA0-8BD8-49042094B0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  <a:p>
            <a:r>
              <a:rPr lang="hr-HR" dirty="0">
                <a:latin typeface="+mj-lt"/>
              </a:rPr>
              <a:t>= izdani izlazni računi tijekom godine</a:t>
            </a:r>
          </a:p>
          <a:p>
            <a:r>
              <a:rPr lang="hr-HR" dirty="0">
                <a:latin typeface="+mj-lt"/>
              </a:rPr>
              <a:t>npr. IRA 12.09. na 2.000 kn i time je prijeđen limit od 300.000 kn</a:t>
            </a:r>
          </a:p>
          <a:p>
            <a:r>
              <a:rPr lang="hr-HR" dirty="0">
                <a:latin typeface="+mj-lt"/>
              </a:rPr>
              <a:t>ulazak u sustav PDV-a s 01.10. (obrazac   P-PDV) – po sili zakona</a:t>
            </a:r>
          </a:p>
          <a:p>
            <a:r>
              <a:rPr lang="hr-HR" dirty="0">
                <a:latin typeface="+mj-lt"/>
              </a:rPr>
              <a:t>automatski prijelaz na vođenje poslovnih knjiga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7496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PROMJENA NAČINA OPOREZIVANJA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999716"/>
            <a:ext cx="9982200" cy="4580545"/>
          </a:xfrm>
        </p:spPr>
        <p:txBody>
          <a:bodyPr/>
          <a:lstStyle/>
          <a:p>
            <a:r>
              <a:rPr lang="hr-HR" b="1" u="sng" dirty="0">
                <a:latin typeface="+mj-lt"/>
              </a:rPr>
              <a:t>1. po sili zakona</a:t>
            </a:r>
          </a:p>
          <a:p>
            <a:r>
              <a:rPr lang="hr-HR" dirty="0">
                <a:latin typeface="+mj-lt"/>
              </a:rPr>
              <a:t>s prvim datumom sljedećeg mjeseca promjena RPO obrasca, eventualno P-PDV obrazac</a:t>
            </a:r>
          </a:p>
          <a:p>
            <a:endParaRPr lang="hr-HR" dirty="0">
              <a:latin typeface="+mj-lt"/>
            </a:endParaRPr>
          </a:p>
          <a:p>
            <a:r>
              <a:rPr lang="hr-HR" b="1" u="sng" dirty="0">
                <a:latin typeface="+mj-lt"/>
              </a:rPr>
              <a:t>2. dragovoljno</a:t>
            </a:r>
          </a:p>
          <a:p>
            <a:r>
              <a:rPr lang="hr-HR" dirty="0">
                <a:latin typeface="+mj-lt"/>
              </a:rPr>
              <a:t>Zahtjev nadležnoj ispostavi Porezne uprave do 15. siječnja 2022. godine; </a:t>
            </a:r>
          </a:p>
          <a:p>
            <a:r>
              <a:rPr lang="hr-HR" dirty="0">
                <a:latin typeface="+mj-lt"/>
              </a:rPr>
              <a:t>promjena RPO obrasca:</a:t>
            </a:r>
          </a:p>
          <a:p>
            <a:r>
              <a:rPr lang="hr-HR" dirty="0">
                <a:latin typeface="+mj-lt"/>
              </a:rPr>
              <a:t>          A) s paušalnog oporezivanja na oporezivanje porezom na dohodak</a:t>
            </a:r>
          </a:p>
          <a:p>
            <a:r>
              <a:rPr lang="hr-HR" dirty="0">
                <a:latin typeface="+mj-lt"/>
              </a:rPr>
              <a:t>          B) s oporezivanja porezom na dohodak na paušalno oporezivanje</a:t>
            </a:r>
          </a:p>
          <a:p>
            <a:r>
              <a:rPr lang="hr-HR" dirty="0">
                <a:latin typeface="+mj-lt"/>
              </a:rPr>
              <a:t>također, za ulazak u PDV sustav, odnosno izlazak iz PDV sustava</a:t>
            </a:r>
          </a:p>
        </p:txBody>
      </p:sp>
    </p:spTree>
    <p:extLst>
      <p:ext uri="{BB962C8B-B14F-4D97-AF65-F5344CB8AC3E}">
        <p14:creationId xmlns:p14="http://schemas.microsoft.com/office/powerpoint/2010/main" val="208326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216" y="52965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PRIMITCI KOJI SE EVIDENTIRAJU U KPR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4D19A42E-3662-4441-AEBE-C722844E9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217" y="1477818"/>
            <a:ext cx="9941366" cy="51446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976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KNJIGA PROMETA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F282900-A9CE-4A8F-AE07-3CD3232DC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20" y="1708727"/>
            <a:ext cx="10008862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162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POPIS PRIMITAKA KOJI SE NE BILJEŽE U PO-SD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911A697-DCB6-4EE3-9A12-8146E47B4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807" y="1413164"/>
            <a:ext cx="7175776" cy="5310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213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PAUŠALNI POREZ NA DOHODAK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7A73199F-EB09-4204-9561-FFEDA7E40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112" y="1733891"/>
            <a:ext cx="3822470" cy="1587156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C4D0717-0AEE-47F0-8D4C-C833C5B21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3144852"/>
            <a:ext cx="6141474" cy="333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9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DOPRINOSI OBRTNIKA U PAUŠALU ZA 2021. GODINU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HR" dirty="0">
              <a:latin typeface="+mj-lt"/>
            </a:endParaRPr>
          </a:p>
          <a:p>
            <a:pPr marL="0" indent="0">
              <a:buNone/>
            </a:pPr>
            <a:r>
              <a:rPr lang="hr-HR" b="1" dirty="0">
                <a:solidFill>
                  <a:schemeClr val="tx1"/>
                </a:solidFill>
                <a:latin typeface="+mj-lt"/>
              </a:rPr>
              <a:t>u 2021. godini - osnovica: 3.672,40 kn</a:t>
            </a:r>
          </a:p>
          <a:p>
            <a:endParaRPr lang="hr-HR" b="1" dirty="0">
              <a:solidFill>
                <a:schemeClr val="tx1"/>
              </a:solidFill>
              <a:latin typeface="+mj-lt"/>
            </a:endParaRPr>
          </a:p>
          <a:p>
            <a:r>
              <a:rPr lang="hr-HR" dirty="0">
                <a:solidFill>
                  <a:schemeClr val="tx1"/>
                </a:solidFill>
                <a:latin typeface="+mj-lt"/>
              </a:rPr>
              <a:t>MO 15% 1. stup =   </a:t>
            </a:r>
            <a:r>
              <a:rPr lang="hr-HR" dirty="0">
                <a:latin typeface="+mj-lt"/>
              </a:rPr>
              <a:t>550,86 kn – HR1210010051863000160; HR68 / 8214-OIB</a:t>
            </a:r>
          </a:p>
          <a:p>
            <a:r>
              <a:rPr lang="hr-HR" dirty="0">
                <a:latin typeface="+mj-lt"/>
              </a:rPr>
              <a:t>MO 5% II. stup  =   183,62 kn – HR7610010051700036001; HR68 / 2046-OIB</a:t>
            </a:r>
          </a:p>
          <a:p>
            <a:r>
              <a:rPr lang="hr-HR" dirty="0" err="1">
                <a:latin typeface="+mj-lt"/>
              </a:rPr>
              <a:t>Zdr</a:t>
            </a:r>
            <a:r>
              <a:rPr lang="hr-HR" dirty="0">
                <a:latin typeface="+mj-lt"/>
              </a:rPr>
              <a:t>. </a:t>
            </a:r>
            <a:r>
              <a:rPr lang="hr-HR" dirty="0" err="1">
                <a:latin typeface="+mj-lt"/>
              </a:rPr>
              <a:t>osig</a:t>
            </a:r>
            <a:r>
              <a:rPr lang="hr-HR" dirty="0">
                <a:latin typeface="+mj-lt"/>
              </a:rPr>
              <a:t>. 16,5%  =   605,95 kn – HR6510010051550100001; HR68 / 8478-OIB</a:t>
            </a:r>
          </a:p>
          <a:p>
            <a:r>
              <a:rPr lang="hr-HR" b="1" dirty="0">
                <a:latin typeface="+mj-lt"/>
              </a:rPr>
              <a:t>UKUPNO           = 1. 340,43 kn</a:t>
            </a:r>
          </a:p>
          <a:p>
            <a:endParaRPr lang="hr-HR" b="1" dirty="0">
              <a:latin typeface="+mj-lt"/>
            </a:endParaRPr>
          </a:p>
          <a:p>
            <a:r>
              <a:rPr lang="hr-HR" dirty="0">
                <a:latin typeface="+mj-lt"/>
              </a:rPr>
              <a:t>plaćanje do 15-og u mjesecu za prethodni mjesec; ne podnosi se JOPPD obrazac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9792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DOPRINOSI OBRTNIKA U PAUŠALU ZA 2022. GODINU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HR" dirty="0">
              <a:latin typeface="+mj-lt"/>
            </a:endParaRPr>
          </a:p>
          <a:p>
            <a:pPr marL="0" indent="0">
              <a:buNone/>
            </a:pPr>
            <a:r>
              <a:rPr lang="hr-HR" b="1" dirty="0">
                <a:solidFill>
                  <a:schemeClr val="tx1"/>
                </a:solidFill>
                <a:latin typeface="+mj-lt"/>
              </a:rPr>
              <a:t>u </a:t>
            </a:r>
            <a:r>
              <a:rPr lang="hr-HR" b="1" dirty="0">
                <a:solidFill>
                  <a:srgbClr val="FF0000"/>
                </a:solidFill>
                <a:latin typeface="+mj-lt"/>
              </a:rPr>
              <a:t>2022.</a:t>
            </a:r>
            <a:r>
              <a:rPr lang="hr-HR" b="1" dirty="0">
                <a:solidFill>
                  <a:schemeClr val="tx1"/>
                </a:solidFill>
                <a:latin typeface="+mj-lt"/>
              </a:rPr>
              <a:t> godini - osnovica: 3.814,80 kn</a:t>
            </a:r>
          </a:p>
          <a:p>
            <a:endParaRPr lang="hr-HR" b="1" dirty="0">
              <a:solidFill>
                <a:schemeClr val="tx1"/>
              </a:solidFill>
              <a:latin typeface="+mj-lt"/>
            </a:endParaRPr>
          </a:p>
          <a:p>
            <a:r>
              <a:rPr lang="hr-HR" dirty="0">
                <a:solidFill>
                  <a:schemeClr val="tx1"/>
                </a:solidFill>
                <a:latin typeface="+mj-lt"/>
              </a:rPr>
              <a:t>MO 15% 1. stup =   </a:t>
            </a:r>
            <a:r>
              <a:rPr lang="hr-HR" dirty="0">
                <a:latin typeface="+mj-lt"/>
              </a:rPr>
              <a:t>572,22 kn – HR1210010051863000160; HR68 / 8214-OIB</a:t>
            </a:r>
          </a:p>
          <a:p>
            <a:r>
              <a:rPr lang="hr-HR" dirty="0">
                <a:latin typeface="+mj-lt"/>
              </a:rPr>
              <a:t>MO 5% II. stup  =   190,74 kn – HR7610010051700036001; HR68 / 2046-OIB</a:t>
            </a:r>
          </a:p>
          <a:p>
            <a:r>
              <a:rPr lang="hr-HR" dirty="0" err="1">
                <a:latin typeface="+mj-lt"/>
              </a:rPr>
              <a:t>Zdr</a:t>
            </a:r>
            <a:r>
              <a:rPr lang="hr-HR" dirty="0">
                <a:latin typeface="+mj-lt"/>
              </a:rPr>
              <a:t>. </a:t>
            </a:r>
            <a:r>
              <a:rPr lang="hr-HR" dirty="0" err="1">
                <a:latin typeface="+mj-lt"/>
              </a:rPr>
              <a:t>osig</a:t>
            </a:r>
            <a:r>
              <a:rPr lang="hr-HR" dirty="0">
                <a:latin typeface="+mj-lt"/>
              </a:rPr>
              <a:t>. 16,5%  =   629,44 kn – HR6510010051550100001; HR68 / 8478-OIB</a:t>
            </a:r>
          </a:p>
          <a:p>
            <a:r>
              <a:rPr lang="hr-HR" b="1" dirty="0">
                <a:latin typeface="+mj-lt"/>
              </a:rPr>
              <a:t>UKUPNO           = </a:t>
            </a:r>
            <a:r>
              <a:rPr lang="hr-HR" b="1" dirty="0">
                <a:solidFill>
                  <a:srgbClr val="FF0000"/>
                </a:solidFill>
                <a:latin typeface="+mj-lt"/>
              </a:rPr>
              <a:t>1. 392,40 kn</a:t>
            </a:r>
          </a:p>
          <a:p>
            <a:endParaRPr lang="hr-HR" b="1" dirty="0">
              <a:latin typeface="+mj-lt"/>
            </a:endParaRPr>
          </a:p>
          <a:p>
            <a:r>
              <a:rPr lang="hr-HR" dirty="0">
                <a:latin typeface="+mj-lt"/>
              </a:rPr>
              <a:t>plaćanje do 15-og u mjesecu za prethodni mjesec; ne podnosi se JOPPD obrazac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072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DOPRINOSI ZA PAUŠALNU DJELATNOST</a:t>
            </a:r>
            <a:br>
              <a:rPr lang="hr-HR" b="1" dirty="0"/>
            </a:br>
            <a:r>
              <a:rPr lang="hr-HR" b="1" dirty="0">
                <a:solidFill>
                  <a:srgbClr val="FF0000"/>
                </a:solidFill>
              </a:rPr>
              <a:t>UZ RADNI ODNOS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9E0EA1E-903C-49AC-891B-67BFC4D6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505527"/>
            <a:ext cx="9980683" cy="5140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41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/>
              <a:t>BOLOVANJE OBRTNIKA U PAUŠALNOM OBRTU</a:t>
            </a:r>
            <a:endParaRPr lang="en-US" b="1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2F52C1ED-7D0D-4167-BBC7-C88809FC5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572" y="1503498"/>
            <a:ext cx="8427721" cy="5246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902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KORIŠTENJE POREZNIH POGODNOSTI </a:t>
            </a:r>
            <a:br>
              <a:rPr lang="hr-HR" b="1" dirty="0"/>
            </a:br>
            <a:r>
              <a:rPr lang="hr-HR" b="1" dirty="0"/>
              <a:t>PROTIVNO SVRSI ZAKONA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F947995-49F8-45EE-A962-5AC0A1498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299" y="1517074"/>
            <a:ext cx="8595472" cy="5264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020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OBVEZNICI FISKALIZACIJE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>
              <a:latin typeface="+mj-lt"/>
            </a:endParaRPr>
          </a:p>
          <a:p>
            <a:r>
              <a:rPr lang="hr-HR" dirty="0">
                <a:latin typeface="+mj-lt"/>
              </a:rPr>
              <a:t>fizičke osobe – obveznici poreza na dohodak po osnovi samostalne djelatnosti prema odredbama Zakona o porezu na dohodak (čl. 29.)</a:t>
            </a:r>
          </a:p>
          <a:p>
            <a:r>
              <a:rPr lang="hr-HR" dirty="0">
                <a:latin typeface="+mj-lt"/>
              </a:rPr>
              <a:t>fizičke i pravne osobe koje se smatraju obveznicima poreza na dobit prema Zakonu o porezu na dobit</a:t>
            </a:r>
          </a:p>
          <a:p>
            <a:r>
              <a:rPr lang="hr-HR" dirty="0">
                <a:latin typeface="+mj-lt"/>
              </a:rPr>
              <a:t>ali, svi obveznici fiskalizacije NISU ujedno i obveznici fiskalizacije izdavanja računa</a:t>
            </a:r>
          </a:p>
          <a:p>
            <a:r>
              <a:rPr lang="hr-HR" dirty="0">
                <a:latin typeface="+mj-lt"/>
              </a:rPr>
              <a:t>fiskalizacija izdavanja računa provodi se prilikom izdavanja računa koji se ostvaruju prometom gotovine (naplata novčanicama, kovanicama, karticama)</a:t>
            </a:r>
          </a:p>
          <a:p>
            <a:r>
              <a:rPr lang="hr-HR" dirty="0">
                <a:latin typeface="+mj-lt"/>
              </a:rPr>
              <a:t>obveznik fiskalizacije koji ostvaruje promet gotovine dužan je svoje račune izdavati putem elektroničkih naplatnih uređaja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487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ŠTO TREBA NAPRAVITI OBVEZNIK FISKALIZACIJE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>
              <a:latin typeface="+mj-lt"/>
            </a:endParaRPr>
          </a:p>
          <a:p>
            <a:r>
              <a:rPr lang="hr-HR" dirty="0">
                <a:latin typeface="+mj-lt"/>
              </a:rPr>
              <a:t>donijeti Interni akt o poslovnim prostorima i pravilu numeriranja izlaznih računa</a:t>
            </a:r>
          </a:p>
          <a:p>
            <a:r>
              <a:rPr lang="hr-HR" dirty="0">
                <a:latin typeface="+mj-lt"/>
              </a:rPr>
              <a:t>donijeti Odluku o visini blagajničkog maksimuma</a:t>
            </a:r>
          </a:p>
          <a:p>
            <a:r>
              <a:rPr lang="hr-HR" dirty="0">
                <a:latin typeface="+mj-lt"/>
              </a:rPr>
              <a:t>prilagoditi sadržaj izlaznih računa i način njihova numeriranja</a:t>
            </a:r>
          </a:p>
          <a:p>
            <a:r>
              <a:rPr lang="hr-HR" dirty="0">
                <a:latin typeface="+mj-lt"/>
              </a:rPr>
              <a:t>istaknuti upozoravajuću naljepnicu o uzimanju / izdavanju računa</a:t>
            </a:r>
          </a:p>
          <a:p>
            <a:endParaRPr lang="hr-HR" dirty="0"/>
          </a:p>
        </p:txBody>
      </p:sp>
      <p:pic>
        <p:nvPicPr>
          <p:cNvPr id="4" name="Rezervirano mjesto slike 7" descr="Slika na kojoj se prikazuje tekst&#10;&#10;Opis je automatski generiran">
            <a:extLst>
              <a:ext uri="{FF2B5EF4-FFF2-40B4-BE49-F238E27FC236}">
                <a16:creationId xmlns:a16="http://schemas.microsoft.com/office/drawing/2014/main" id="{13EC386B-B3B7-4979-854F-578052F091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3" b="14453"/>
          <a:stretch>
            <a:fillRect/>
          </a:stretch>
        </p:blipFill>
        <p:spPr>
          <a:xfrm>
            <a:off x="8212508" y="4007295"/>
            <a:ext cx="3902579" cy="277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5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 dirty="0"/>
              <a:t>ŠTO TREBA NAPRAVITI OBVEZNIK FISKALIZACIJE KOJI PROVODI FISKALIZACIJU RAČUNA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>
              <a:latin typeface="+mj-lt"/>
            </a:endParaRPr>
          </a:p>
          <a:p>
            <a:r>
              <a:rPr lang="hr-HR" u="sng" dirty="0">
                <a:latin typeface="+mj-lt"/>
              </a:rPr>
              <a:t>uz 4 prethodno navedena koraka</a:t>
            </a:r>
            <a:r>
              <a:rPr lang="hr-HR" dirty="0">
                <a:latin typeface="+mj-lt"/>
              </a:rPr>
              <a:t>:</a:t>
            </a:r>
          </a:p>
          <a:p>
            <a:endParaRPr lang="hr-HR" dirty="0">
              <a:latin typeface="+mj-lt"/>
            </a:endParaRPr>
          </a:p>
          <a:p>
            <a:r>
              <a:rPr lang="hr-HR" dirty="0">
                <a:latin typeface="+mj-lt"/>
              </a:rPr>
              <a:t>nabaviti elektronički naplatni uređaj za fiskalizaciju izdavanja računa</a:t>
            </a:r>
          </a:p>
          <a:p>
            <a:r>
              <a:rPr lang="hr-HR" dirty="0">
                <a:latin typeface="+mj-lt"/>
              </a:rPr>
              <a:t>nabaviti digitalni certifikat od FINE</a:t>
            </a:r>
          </a:p>
          <a:p>
            <a:r>
              <a:rPr lang="hr-HR" dirty="0">
                <a:latin typeface="+mj-lt"/>
              </a:rPr>
              <a:t>izdavati račune isključivo putem elektroničkih naplatnih uređaja</a:t>
            </a:r>
          </a:p>
          <a:p>
            <a:r>
              <a:rPr lang="hr-HR" dirty="0">
                <a:latin typeface="+mj-lt"/>
              </a:rPr>
              <a:t>dostaviti podatke o poslovnim prostorima i radnom vremenu Poreznoj upravi</a:t>
            </a:r>
          </a:p>
          <a:p>
            <a:r>
              <a:rPr lang="hr-HR" dirty="0">
                <a:latin typeface="+mj-lt"/>
              </a:rPr>
              <a:t>koristiti programsko rješenje za izdavanje računa u skladu Zakona o fiskalizaciji</a:t>
            </a:r>
          </a:p>
          <a:p>
            <a:r>
              <a:rPr lang="hr-HR" dirty="0">
                <a:latin typeface="+mj-lt"/>
              </a:rPr>
              <a:t>ovjeriti kod Porezne uprave uvezanu knjigu računa</a:t>
            </a:r>
          </a:p>
        </p:txBody>
      </p:sp>
    </p:spTree>
    <p:extLst>
      <p:ext uri="{BB962C8B-B14F-4D97-AF65-F5344CB8AC3E}">
        <p14:creationId xmlns:p14="http://schemas.microsoft.com/office/powerpoint/2010/main" val="71654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RAČUN OSOBE IZVAN SUSTAVA PDV-a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41724A4-55A1-4168-A264-6E27BD3C3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927" y="1600199"/>
            <a:ext cx="7113622" cy="5068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872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RAČUN FIZIČKOJ OSOBI – transakcijsko plaćanje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5918978-6049-414E-8181-89B6995B4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855" y="1442420"/>
            <a:ext cx="6456217" cy="5407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754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REGISTRACIJA ZA POTREBE PDV-a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37422AB-EA09-43A4-BDC9-8205099D0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800" y="1600199"/>
            <a:ext cx="7151595" cy="52027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101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OBVEZE PRI STJECANJU DOBARA IZ EU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BA4C9FD-ADBD-4E53-8B02-203800FD2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40" y="1440873"/>
            <a:ext cx="10119844" cy="52370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318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PRIMLJENE USLUGE IZ EU I TREĆIH ZEMALJA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124B08E-9388-4F62-B016-55C3B862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998518"/>
            <a:ext cx="10067641" cy="3775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909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PRUŽANJE USLUGE U EU I TREĆE ZEMLJE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BC889A0-7F1A-43D9-9D48-4F0FAE418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853" y="2141610"/>
            <a:ext cx="10142729" cy="33470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41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8F8A5A-7C24-4B15-983A-F73064B4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000" b="1"/>
              <a:t>E-TRGOVINA, SUSTAV OSS, IOSS – pojednostavljenje</a:t>
            </a:r>
            <a:endParaRPr lang="hr-HR" sz="30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21F002-DC93-44E5-851C-CCBD9F802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999716"/>
            <a:ext cx="9982200" cy="4580545"/>
          </a:xfrm>
        </p:spPr>
        <p:txBody>
          <a:bodyPr/>
          <a:lstStyle/>
          <a:p>
            <a:r>
              <a:rPr lang="hr-HR" dirty="0">
                <a:latin typeface="+mj-lt"/>
              </a:rPr>
              <a:t>elektronički obavljene usluge, telekomunikacijske usluge, usluge radijskog i televizijskog emitiranja prema fizičkim osobama</a:t>
            </a:r>
          </a:p>
          <a:p>
            <a:r>
              <a:rPr lang="hr-HR" dirty="0">
                <a:latin typeface="+mj-lt"/>
              </a:rPr>
              <a:t>isporuke dobara na daljinu prema fizičkim osobama u EU</a:t>
            </a:r>
          </a:p>
          <a:p>
            <a:r>
              <a:rPr lang="hr-HR" dirty="0">
                <a:latin typeface="+mj-lt"/>
              </a:rPr>
              <a:t>prag = 77.000 kn bez PDV-a (dobrovoljna prijava obvezuje 2 godine)</a:t>
            </a:r>
          </a:p>
          <a:p>
            <a:r>
              <a:rPr lang="hr-HR" dirty="0">
                <a:latin typeface="+mj-lt"/>
              </a:rPr>
              <a:t>ili ulazak u sustav OSS, ili registracija za potrebe PDV-a po državama</a:t>
            </a:r>
          </a:p>
          <a:p>
            <a:r>
              <a:rPr lang="hr-HR" dirty="0">
                <a:latin typeface="+mj-lt"/>
              </a:rPr>
              <a:t>izlazni računi s iskazanim PDV-om države kupca (npr. Njemačka – 19%)</a:t>
            </a:r>
          </a:p>
          <a:p>
            <a:r>
              <a:rPr lang="hr-HR" dirty="0">
                <a:latin typeface="+mj-lt"/>
              </a:rPr>
              <a:t>tromjesečno predavanja obrasca PDV-a putem aplikacija OSS + plaćanje PDV-a (Državni proračun RH – oni dalje raspoređuju po državama)</a:t>
            </a:r>
          </a:p>
          <a:p>
            <a:r>
              <a:rPr lang="hr-HR" dirty="0">
                <a:latin typeface="+mj-lt"/>
              </a:rPr>
              <a:t>IOSS = prodaja dobara na daljinu fizičkim osobama prethodno uvezenih iz trećih zemalja (ne primjenjuje se prag isporuke)</a:t>
            </a:r>
          </a:p>
        </p:txBody>
      </p:sp>
    </p:spTree>
    <p:extLst>
      <p:ext uri="{BB962C8B-B14F-4D97-AF65-F5344CB8AC3E}">
        <p14:creationId xmlns:p14="http://schemas.microsoft.com/office/powerpoint/2010/main" val="171255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USLUGE + primjer </a:t>
            </a:r>
            <a:br>
              <a:rPr lang="hr-HR" b="1" dirty="0"/>
            </a:br>
            <a:r>
              <a:rPr lang="hr-HR" b="1" dirty="0"/>
              <a:t>računa u Njemačku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0168F906-AFB3-4A5D-85DC-B2D545E6B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151" y="243840"/>
            <a:ext cx="6096000" cy="3642360"/>
          </a:xfrm>
          <a:prstGeom prst="rect">
            <a:avLst/>
          </a:prstGeom>
          <a:noFill/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4D97939-7985-4B00-AF76-A353259A8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034" y="3996818"/>
            <a:ext cx="6286116" cy="267414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9E3B94C5-6550-4D62-84A6-268CA3A15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83" y="1920821"/>
            <a:ext cx="5149829" cy="393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PODNOŠENJE IZVJEŠĆA ZA 2021. GODINU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D1EF9B6-D06B-4D82-A592-0B9AEE60ABAF}"/>
              </a:ext>
            </a:extLst>
          </p:cNvPr>
          <p:cNvSpPr txBox="1"/>
          <p:nvPr/>
        </p:nvSpPr>
        <p:spPr>
          <a:xfrm>
            <a:off x="1104900" y="1600200"/>
            <a:ext cx="998068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b="1" dirty="0">
                <a:solidFill>
                  <a:srgbClr val="FF0000"/>
                </a:solidFill>
                <a:latin typeface="+mj-lt"/>
              </a:rPr>
              <a:t>PO-SD-Z</a:t>
            </a:r>
            <a:r>
              <a:rPr lang="hr-HR" dirty="0">
                <a:latin typeface="+mj-lt"/>
              </a:rPr>
              <a:t>: podnosi nositelj zajedničke djelatnosti temeljem kojeg se utvrđuje preraspodjela zajednički ostvarenog dohotka između </a:t>
            </a:r>
            <a:r>
              <a:rPr lang="hr-HR" dirty="0" err="1">
                <a:latin typeface="+mj-lt"/>
              </a:rPr>
              <a:t>supoduzetnika</a:t>
            </a:r>
            <a:r>
              <a:rPr lang="hr-HR" dirty="0">
                <a:latin typeface="+mj-lt"/>
              </a:rPr>
              <a:t> / ortaka (prema čl. 8. st. 1. Pravilnika o paušalnom oporezivanju samostalnih djelatnosti)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rok 15 dana nakon isteka kalendarske godine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podnijeti nadležnoj ispostavi Porezne uprave prema svom prebivalištu ili uobičajenom boravištu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preraspodjelu paušalnog dohotka temeljem podnesenog obrasca utvrđuje PU donošenjem Rješenja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nakon PO-SD-Z obrasca, oba </a:t>
            </a:r>
            <a:r>
              <a:rPr lang="hr-HR" dirty="0" err="1">
                <a:latin typeface="+mj-lt"/>
              </a:rPr>
              <a:t>supoduzetnika</a:t>
            </a:r>
            <a:r>
              <a:rPr lang="hr-HR" dirty="0">
                <a:latin typeface="+mj-lt"/>
              </a:rPr>
              <a:t> podnose PO-SD obrazac, svaki sa svojim udjelom u zajednički ostvarenom dohotku (rok 15.01.)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b="1" dirty="0">
                <a:solidFill>
                  <a:srgbClr val="FF0000"/>
                </a:solidFill>
                <a:latin typeface="+mj-lt"/>
              </a:rPr>
              <a:t>PO-SD</a:t>
            </a:r>
            <a:r>
              <a:rPr lang="hr-HR" dirty="0">
                <a:latin typeface="+mj-lt"/>
              </a:rPr>
              <a:t>: rok 15.01.2022. godine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podnijeti nadležnoj ispostavi Porezne uprave prema svom prebivalištu ili uobičajenom boravištu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PO-SD obrazac popunjava se prema evidenciji o ostvarenom prometu koji se upisuje u Knjigu prometa (obrazac KPR)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886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PO-SD (kad je poslovanje manje od 12 mjeseci)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  <a:p>
            <a:pPr>
              <a:spcAft>
                <a:spcPts val="600"/>
              </a:spcAft>
            </a:pPr>
            <a:endParaRPr lang="hr-HR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D1EF9B6-D06B-4D82-A592-0B9AEE60ABAF}"/>
              </a:ext>
            </a:extLst>
          </p:cNvPr>
          <p:cNvSpPr txBox="1"/>
          <p:nvPr/>
        </p:nvSpPr>
        <p:spPr>
          <a:xfrm>
            <a:off x="1104900" y="1745478"/>
            <a:ext cx="998068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početak poslovanja tijekom godine (ne od 01.01.2021. godine, nego npr. 17.08.2021. godine: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primici od 17.08. do 31.12.2020. godine iznose 46.650,00 kn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pazi! = 3. razred!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zašto? = 46.650 kn / 4 mj. x 12 mj. = 139.950 kn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hr-HR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ako je obrt počeo poslovati s prvim danom u mjesecu, ubraja se u obračun i taj mjesec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ako je obrt počeo poslovati s drugim i sa svakim sljedećim danom u mjesecu, taj mjesec se ne ubraja u obračun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 err="1">
                <a:latin typeface="+mj-lt"/>
              </a:rPr>
              <a:t>npr</a:t>
            </a:r>
            <a:r>
              <a:rPr lang="hr-HR" dirty="0">
                <a:latin typeface="+mj-lt"/>
              </a:rPr>
              <a:t>: početak obrta: 01.09.2021. – poslovanje 4 mjeseca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dirty="0">
                <a:latin typeface="+mj-lt"/>
              </a:rPr>
              <a:t>        početak obrta: 02.09. ili 14.09. ili 27.09. – poslovanje 3 mjeseca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380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4121DEC-54DA-4C99-BCFE-E9F68F8B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>
            <a:normAutofit/>
          </a:bodyPr>
          <a:lstStyle/>
          <a:p>
            <a:r>
              <a:rPr lang="hr-HR" sz="3200" b="1" dirty="0"/>
              <a:t>PRIMJER OBRASCA PO-SD-Z</a:t>
            </a:r>
            <a:endParaRPr lang="en-US" sz="3200" b="1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BF2EA77-1814-47B8-B858-BE6A4F58C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36" y="1391966"/>
            <a:ext cx="6957999" cy="5322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018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1FD5DB-7819-4F52-9EEF-FCEE0CAAE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/>
              <a:t>PRIMJER OBRASCA PO-SD (I. dio)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0EAF863-FEC5-47D8-8031-FAFFEEAB4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6905" y="1440873"/>
            <a:ext cx="7774742" cy="5172363"/>
          </a:xfrm>
        </p:spPr>
      </p:pic>
    </p:spTree>
    <p:extLst>
      <p:ext uri="{BB962C8B-B14F-4D97-AF65-F5344CB8AC3E}">
        <p14:creationId xmlns:p14="http://schemas.microsoft.com/office/powerpoint/2010/main" val="426632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1FD5DB-7819-4F52-9EEF-FCEE0CAAE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/>
              <a:t>PRIMJER OBRASCA PO-SD (II. dio)</a:t>
            </a:r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B5AF9865-0638-423F-AAA1-7DC940915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9459" y="1477819"/>
            <a:ext cx="7471840" cy="5163126"/>
          </a:xfrm>
        </p:spPr>
      </p:pic>
    </p:spTree>
    <p:extLst>
      <p:ext uri="{BB962C8B-B14F-4D97-AF65-F5344CB8AC3E}">
        <p14:creationId xmlns:p14="http://schemas.microsoft.com/office/powerpoint/2010/main" val="379845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65DEE2-162F-4D58-A531-46B1567F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 dirty="0"/>
              <a:t>ČLANARINA TZ</a:t>
            </a:r>
            <a:endParaRPr lang="en-US" b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595ACC-7BFF-4ED8-B1E1-EAF63737D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  <a:p>
            <a:pPr>
              <a:spcAft>
                <a:spcPts val="600"/>
              </a:spcAft>
            </a:pPr>
            <a:endParaRPr lang="hr-HR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D1EF9B6-D06B-4D82-A592-0B9AEE60ABAF}"/>
              </a:ext>
            </a:extLst>
          </p:cNvPr>
          <p:cNvSpPr txBox="1"/>
          <p:nvPr/>
        </p:nvSpPr>
        <p:spPr>
          <a:xfrm>
            <a:off x="1104900" y="1993307"/>
            <a:ext cx="998068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Zakon o članarinama u turističkim zajednicama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obveznici su pravne i fizičke osobe koje obavljanjem djelatnosti označene šifrom NKD 2007 ostvaruju prihode vezane uz turizam – obrazac TZ-1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osnovica: naplaćeni primici od djelatnosti u obračunskom razdoblju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mjesto plaćanja: sjedište obveznika ili njegove poslovne jedinice odnosno mjesto obavljanja djelatnosti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stope se određuju prema skupini (prva, druga, treća, četvrta ili peta)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plaćanje članarine za Varaždin - IBAN: HR18 1001005 1747227157; poziv na broj: HR 67 /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oib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obveznika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555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1FD5DB-7819-4F52-9EEF-FCEE0CAAE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hr-HR" b="1"/>
              <a:t>KOMORSKI DOPRINOS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9CE4D2CB-7C40-4640-B227-AB1F6E863F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00" y="1964626"/>
            <a:ext cx="9982200" cy="3843147"/>
          </a:xfrm>
          <a:noFill/>
        </p:spPr>
      </p:pic>
    </p:spTree>
    <p:extLst>
      <p:ext uri="{BB962C8B-B14F-4D97-AF65-F5344CB8AC3E}">
        <p14:creationId xmlns:p14="http://schemas.microsoft.com/office/powerpoint/2010/main" val="37139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rtlCol="0" anchor="b">
            <a:normAutofit/>
          </a:bodyPr>
          <a:lstStyle/>
          <a:p>
            <a:pPr rtl="0"/>
            <a:r>
              <a:rPr lang="hr-HR" sz="5000" b="1" dirty="0"/>
              <a:t>Hvala na pažnji!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/>
          <a:p>
            <a:pPr rtl="0"/>
            <a:endParaRPr lang="hr-HR" sz="1900" b="1" dirty="0"/>
          </a:p>
          <a:p>
            <a:pPr rtl="0">
              <a:lnSpc>
                <a:spcPct val="120000"/>
              </a:lnSpc>
            </a:pPr>
            <a:r>
              <a:rPr lang="hr-HR" sz="1900" b="1" dirty="0">
                <a:latin typeface="+mj-lt"/>
              </a:rPr>
              <a:t>Pisane prezentacije sastavni su dio predavanja / seminara te se ne mogu samostalno koristiti.</a:t>
            </a:r>
          </a:p>
          <a:p>
            <a:pPr rtl="0">
              <a:lnSpc>
                <a:spcPct val="120000"/>
              </a:lnSpc>
            </a:pPr>
            <a:r>
              <a:rPr lang="hr-HR" sz="1900" b="1" dirty="0">
                <a:latin typeface="+mj-lt"/>
              </a:rPr>
              <a:t>U suprotnom, postoji mogućnost nepravilne primjene.</a:t>
            </a:r>
          </a:p>
          <a:p>
            <a:pPr rtl="0">
              <a:lnSpc>
                <a:spcPct val="120000"/>
              </a:lnSpc>
            </a:pPr>
            <a:endParaRPr lang="hr-HR" sz="1900" b="1" dirty="0">
              <a:latin typeface="+mj-lt"/>
            </a:endParaRPr>
          </a:p>
          <a:p>
            <a:pPr rtl="0">
              <a:lnSpc>
                <a:spcPct val="120000"/>
              </a:lnSpc>
            </a:pPr>
            <a:endParaRPr lang="hr-HR" sz="1900" b="1" dirty="0">
              <a:latin typeface="+mj-lt"/>
            </a:endParaRPr>
          </a:p>
          <a:p>
            <a:pPr algn="r" rtl="0"/>
            <a:r>
              <a:rPr lang="hr-HR" sz="2000" b="1" dirty="0">
                <a:latin typeface="+mj-lt"/>
              </a:rPr>
              <a:t>     </a:t>
            </a:r>
            <a:r>
              <a:rPr lang="hr-HR" sz="1500" b="1" dirty="0">
                <a:latin typeface="+mj-lt"/>
              </a:rPr>
              <a:t>Monika </a:t>
            </a:r>
            <a:r>
              <a:rPr lang="hr-HR" sz="1500" b="1" dirty="0" err="1">
                <a:latin typeface="+mj-lt"/>
              </a:rPr>
              <a:t>Petrovečki</a:t>
            </a:r>
            <a:r>
              <a:rPr lang="hr-HR" sz="1500" dirty="0">
                <a:latin typeface="+mj-lt"/>
              </a:rPr>
              <a:t>, </a:t>
            </a:r>
            <a:r>
              <a:rPr lang="hr-HR" sz="1500" dirty="0" err="1">
                <a:latin typeface="+mj-lt"/>
              </a:rPr>
              <a:t>ovl</a:t>
            </a:r>
            <a:r>
              <a:rPr lang="hr-HR" sz="1500" dirty="0">
                <a:latin typeface="+mj-lt"/>
              </a:rPr>
              <a:t>. </a:t>
            </a:r>
            <a:r>
              <a:rPr lang="hr-HR" sz="1500" dirty="0" err="1">
                <a:latin typeface="+mj-lt"/>
              </a:rPr>
              <a:t>rač</a:t>
            </a:r>
            <a:r>
              <a:rPr lang="hr-HR" sz="1500" dirty="0">
                <a:latin typeface="+mj-lt"/>
              </a:rPr>
              <a:t>.</a:t>
            </a:r>
          </a:p>
        </p:txBody>
      </p:sp>
      <p:pic>
        <p:nvPicPr>
          <p:cNvPr id="6" name="Rezervirano mjesto sadržaja 5" descr="Slika na kojoj se prikazuje tekst, na zatvorenom, radni stol, sat&#10;&#10;Opis je automatski generiran">
            <a:extLst>
              <a:ext uri="{FF2B5EF4-FFF2-40B4-BE49-F238E27FC236}">
                <a16:creationId xmlns:a16="http://schemas.microsoft.com/office/drawing/2014/main" id="{FCC088C8-743E-4C75-9682-8DC1FE13A2F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8" r="6014" b="-1"/>
          <a:stretch/>
        </p:blipFill>
        <p:spPr>
          <a:xfrm>
            <a:off x="4654671" y="1600199"/>
            <a:ext cx="6430912" cy="4572001"/>
          </a:xfrm>
          <a:noFill/>
        </p:spPr>
      </p:pic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kademska literatura 16 x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0520991_TF03431380_Win32" id="{C45C9E23-83D8-4A15-91FF-BD86A3EB2297}" vid="{3507ECA8-537A-4022-AC05-F5D3069C8023}"/>
    </a:ext>
  </a:extLst>
</a:theme>
</file>

<file path=ppt/theme/theme2.xml><?xml version="1.0" encoding="utf-8"?>
<a:theme xmlns:a="http://schemas.openxmlformats.org/drawingml/2006/main" name="Tema sustava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Akademska prezentacija, dizajn s prugastim uzorkom i vrpcom (široki zaslon)</Template>
  <TotalTime>520</TotalTime>
  <Words>1406</Words>
  <Application>Microsoft Office PowerPoint</Application>
  <PresentationFormat>Široki zaslon</PresentationFormat>
  <Paragraphs>190</Paragraphs>
  <Slides>34</Slides>
  <Notes>22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34</vt:i4>
      </vt:variant>
    </vt:vector>
  </HeadingPairs>
  <TitlesOfParts>
    <vt:vector size="38" baseType="lpstr">
      <vt:lpstr>Arial</vt:lpstr>
      <vt:lpstr>Plantagenet Cherokee</vt:lpstr>
      <vt:lpstr>Wingdings</vt:lpstr>
      <vt:lpstr>Akademska literatura 16 x 9</vt:lpstr>
      <vt:lpstr>PAUŠALNO OPOREZIVANJE OBRTNIKA - posebnosti  i godišnje izvješće za 2021. godinu</vt:lpstr>
      <vt:lpstr>10.01.2022.</vt:lpstr>
      <vt:lpstr>SADRŽAJ</vt:lpstr>
      <vt:lpstr>UVJETI ZA OBAVLJANJE PAUŠALNOG OBRTA</vt:lpstr>
      <vt:lpstr>LIMIT od 300.000 kn – dvije vrste limita</vt:lpstr>
      <vt:lpstr>PROMJENA NAČINA OPOREZIVANJA</vt:lpstr>
      <vt:lpstr>PRIMITCI KOJI SE EVIDENTIRAJU U KPR</vt:lpstr>
      <vt:lpstr>KNJIGA PROMETA</vt:lpstr>
      <vt:lpstr>POPIS PRIMITAKA KOJI SE NE BILJEŽE U PO-SD</vt:lpstr>
      <vt:lpstr>PAUŠALNI POREZ NA DOHODAK</vt:lpstr>
      <vt:lpstr>DOPRINOSI OBRTNIKA U PAUŠALU ZA 2021. GODINU</vt:lpstr>
      <vt:lpstr>DOPRINOSI OBRTNIKA U PAUŠALU ZA 2022. GODINU</vt:lpstr>
      <vt:lpstr>DOPRINOSI ZA PAUŠALNU DJELATNOST UZ RADNI ODNOS</vt:lpstr>
      <vt:lpstr>BOLOVANJE OBRTNIKA U PAUŠALNOM OBRTU</vt:lpstr>
      <vt:lpstr>KORIŠTENJE POREZNIH POGODNOSTI  PROTIVNO SVRSI ZAKONA</vt:lpstr>
      <vt:lpstr>OBVEZNICI FISKALIZACIJE</vt:lpstr>
      <vt:lpstr>ŠTO TREBA NAPRAVITI OBVEZNIK FISKALIZACIJE</vt:lpstr>
      <vt:lpstr>ŠTO TREBA NAPRAVITI OBVEZNIK FISKALIZACIJE KOJI PROVODI FISKALIZACIJU RAČUNA</vt:lpstr>
      <vt:lpstr>RAČUN OSOBE IZVAN SUSTAVA PDV-a</vt:lpstr>
      <vt:lpstr>RAČUN FIZIČKOJ OSOBI – transakcijsko plaćanje</vt:lpstr>
      <vt:lpstr>REGISTRACIJA ZA POTREBE PDV-a</vt:lpstr>
      <vt:lpstr>OBVEZE PRI STJECANJU DOBARA IZ EU</vt:lpstr>
      <vt:lpstr>PRIMLJENE USLUGE IZ EU I TREĆIH ZEMALJA</vt:lpstr>
      <vt:lpstr>PRUŽANJE USLUGE U EU I TREĆE ZEMLJE</vt:lpstr>
      <vt:lpstr>E-TRGOVINA, SUSTAV OSS, IOSS – pojednostavljenje</vt:lpstr>
      <vt:lpstr>USLUGE + primjer  računa u Njemačku</vt:lpstr>
      <vt:lpstr>PODNOŠENJE IZVJEŠĆA ZA 2021. GODINU</vt:lpstr>
      <vt:lpstr>PO-SD (kad je poslovanje manje od 12 mjeseci)</vt:lpstr>
      <vt:lpstr>PRIMJER OBRASCA PO-SD-Z</vt:lpstr>
      <vt:lpstr>PRIMJER OBRASCA PO-SD (I. dio)</vt:lpstr>
      <vt:lpstr>PRIMJER OBRASCA PO-SD (II. dio)</vt:lpstr>
      <vt:lpstr>ČLANARINA TZ</vt:lpstr>
      <vt:lpstr>KOMORSKI DOPRINOS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PAUŠALNO OPOREZIVANJE OBRTNIKA - posebnosti  i godišnje izvješće za 2021. godinu</dc:title>
  <dc:creator>MONIKA PETROVEČKI</dc:creator>
  <cp:lastModifiedBy>MONIKA PETROVEČKI</cp:lastModifiedBy>
  <cp:revision>25</cp:revision>
  <dcterms:created xsi:type="dcterms:W3CDTF">2022-01-07T16:18:38Z</dcterms:created>
  <dcterms:modified xsi:type="dcterms:W3CDTF">2022-01-10T10:17:42Z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